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63" r:id="rId3"/>
    <p:sldId id="259" r:id="rId4"/>
    <p:sldId id="260" r:id="rId5"/>
    <p:sldId id="256" r:id="rId6"/>
    <p:sldId id="278" r:id="rId7"/>
    <p:sldId id="267" r:id="rId8"/>
    <p:sldId id="268" r:id="rId9"/>
    <p:sldId id="264" r:id="rId10"/>
    <p:sldId id="272" r:id="rId11"/>
    <p:sldId id="275" r:id="rId12"/>
    <p:sldId id="265" r:id="rId13"/>
    <p:sldId id="270" r:id="rId14"/>
    <p:sldId id="277" r:id="rId15"/>
    <p:sldId id="258" r:id="rId16"/>
    <p:sldId id="271" r:id="rId17"/>
    <p:sldId id="276" r:id="rId18"/>
    <p:sldId id="262" r:id="rId19"/>
    <p:sldId id="279" r:id="rId20"/>
    <p:sldId id="280" r:id="rId21"/>
    <p:sldId id="269" r:id="rId22"/>
    <p:sldId id="257" r:id="rId23"/>
    <p:sldId id="28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8F67C-8F37-4B59-8540-8ABAA70C04AA}" type="datetimeFigureOut">
              <a:rPr lang="ru-RU" smtClean="0"/>
              <a:pPr/>
              <a:t>25.06.2015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8B170-6F19-4157-8168-AED4B2DD52E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435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B170-6F19-4157-8168-AED4B2DD52E9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4578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B170-6F19-4157-8168-AED4B2DD52E9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279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3A02-056E-47D7-983C-FD8CEE0E7516}" type="datetimeFigureOut">
              <a:rPr lang="ru-RU" smtClean="0"/>
              <a:pPr/>
              <a:t>25.06.2015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49AD-0232-476D-871B-19A37620E7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439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3A02-056E-47D7-983C-FD8CEE0E7516}" type="datetimeFigureOut">
              <a:rPr lang="ru-RU" smtClean="0"/>
              <a:pPr/>
              <a:t>25.06.2015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49AD-0232-476D-871B-19A37620E7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401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3A02-056E-47D7-983C-FD8CEE0E7516}" type="datetimeFigureOut">
              <a:rPr lang="ru-RU" smtClean="0"/>
              <a:pPr/>
              <a:t>25.06.2015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49AD-0232-476D-871B-19A37620E7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688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461" y="296653"/>
            <a:ext cx="10560000" cy="900113"/>
          </a:xfrm>
        </p:spPr>
        <p:txBody>
          <a:bodyPr/>
          <a:lstStyle>
            <a:lvl1pPr>
              <a:defRPr sz="6000" b="0" baseline="0">
                <a:solidFill>
                  <a:schemeClr val="bg2">
                    <a:lumMod val="25000"/>
                  </a:schemeClr>
                </a:solidFill>
                <a:latin typeface="Cassandra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47461" y="1593342"/>
            <a:ext cx="10560000" cy="4248000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9577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3A02-056E-47D7-983C-FD8CEE0E7516}" type="datetimeFigureOut">
              <a:rPr lang="ru-RU" smtClean="0"/>
              <a:pPr/>
              <a:t>25.06.2015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49AD-0232-476D-871B-19A37620E7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36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3A02-056E-47D7-983C-FD8CEE0E7516}" type="datetimeFigureOut">
              <a:rPr lang="ru-RU" smtClean="0"/>
              <a:pPr/>
              <a:t>25.06.2015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49AD-0232-476D-871B-19A37620E7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9259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3A02-056E-47D7-983C-FD8CEE0E7516}" type="datetimeFigureOut">
              <a:rPr lang="ru-RU" smtClean="0"/>
              <a:pPr/>
              <a:t>25.06.2015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49AD-0232-476D-871B-19A37620E7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134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3A02-056E-47D7-983C-FD8CEE0E7516}" type="datetimeFigureOut">
              <a:rPr lang="ru-RU" smtClean="0"/>
              <a:pPr/>
              <a:t>25.06.2015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49AD-0232-476D-871B-19A37620E7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786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3A02-056E-47D7-983C-FD8CEE0E7516}" type="datetimeFigureOut">
              <a:rPr lang="ru-RU" smtClean="0"/>
              <a:pPr/>
              <a:t>25.06.2015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49AD-0232-476D-871B-19A37620E7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688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3A02-056E-47D7-983C-FD8CEE0E7516}" type="datetimeFigureOut">
              <a:rPr lang="ru-RU" smtClean="0"/>
              <a:pPr/>
              <a:t>25.06.2015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49AD-0232-476D-871B-19A37620E7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643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3A02-056E-47D7-983C-FD8CEE0E7516}" type="datetimeFigureOut">
              <a:rPr lang="ru-RU" smtClean="0"/>
              <a:pPr/>
              <a:t>25.06.2015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49AD-0232-476D-871B-19A37620E7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697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3A02-056E-47D7-983C-FD8CEE0E7516}" type="datetimeFigureOut">
              <a:rPr lang="ru-RU" smtClean="0"/>
              <a:pPr/>
              <a:t>25.06.2015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D49AD-0232-476D-871B-19A37620E7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346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A3A02-056E-47D7-983C-FD8CEE0E7516}" type="datetimeFigureOut">
              <a:rPr lang="ru-RU" smtClean="0"/>
              <a:pPr/>
              <a:t>25.06.2015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D49AD-0232-476D-871B-19A37620E7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337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подготовке и проведении Всероссийского конкурса сочинений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Ст. научный сотрудник лаборатории</a:t>
            </a:r>
          </a:p>
          <a:p>
            <a:r>
              <a:rPr lang="ru-RU" dirty="0" smtClean="0"/>
              <a:t> развития общего образования, </a:t>
            </a:r>
          </a:p>
          <a:p>
            <a:r>
              <a:rPr lang="ru-RU" dirty="0" smtClean="0"/>
              <a:t>к.ф.н. Игнатьева А.С.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939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конкурса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Федеральный уровень</a:t>
            </a:r>
          </a:p>
          <a:p>
            <a:r>
              <a:rPr lang="ru-RU" sz="3200" dirty="0" smtClean="0"/>
              <a:t>Региональный уровень</a:t>
            </a:r>
          </a:p>
          <a:p>
            <a:r>
              <a:rPr lang="ru-RU" sz="3200" dirty="0" smtClean="0"/>
              <a:t>Муниципальный уровень</a:t>
            </a:r>
          </a:p>
          <a:p>
            <a:r>
              <a:rPr lang="ru-RU" sz="3200" dirty="0" smtClean="0"/>
              <a:t>Уровень образовательной организации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401402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конкурса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Федеральный уровень</a:t>
            </a:r>
          </a:p>
          <a:p>
            <a:r>
              <a:rPr lang="ru-RU" sz="3200" dirty="0" smtClean="0"/>
              <a:t>Региональный уровень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Муниципальный уровень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Уровень образовательной организации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34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287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Организация конкурса: создание рабочих групп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27797" y="1728788"/>
            <a:ext cx="10902216" cy="4944967"/>
          </a:xfrm>
        </p:spPr>
        <p:txBody>
          <a:bodyPr>
            <a:norm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</a:rPr>
              <a:t>администрация образовательной организации </a:t>
            </a:r>
            <a:r>
              <a:rPr lang="ru-RU" sz="3600" dirty="0">
                <a:solidFill>
                  <a:prstClr val="black"/>
                </a:solidFill>
              </a:rPr>
              <a:t>формирует и утверждает состав рабочей группы очного (на базе образовательной организации) этапа </a:t>
            </a:r>
            <a:r>
              <a:rPr lang="ru-RU" sz="3600" dirty="0" smtClean="0">
                <a:solidFill>
                  <a:prstClr val="black"/>
                </a:solidFill>
              </a:rPr>
              <a:t>Конкурса;  </a:t>
            </a:r>
            <a:endParaRPr lang="ru-RU" sz="3600" dirty="0">
              <a:solidFill>
                <a:prstClr val="black"/>
              </a:solidFill>
            </a:endParaRPr>
          </a:p>
          <a:p>
            <a:pPr lvl="0"/>
            <a:r>
              <a:rPr lang="ru-RU" sz="3600" b="1" dirty="0">
                <a:solidFill>
                  <a:prstClr val="black"/>
                </a:solidFill>
              </a:rPr>
              <a:t>органы местного самоуправления муниципальных районов и городских округов в сфере образования </a:t>
            </a:r>
            <a:r>
              <a:rPr lang="ru-RU" sz="3600" dirty="0">
                <a:solidFill>
                  <a:prstClr val="black"/>
                </a:solidFill>
              </a:rPr>
              <a:t>формируют и утверждают состав рабочей группы заочного муниципального этапа </a:t>
            </a:r>
            <a:r>
              <a:rPr lang="ru-RU" sz="3600" dirty="0" smtClean="0">
                <a:solidFill>
                  <a:prstClr val="black"/>
                </a:solidFill>
              </a:rPr>
              <a:t>Конкурса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604206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конкурса: </a:t>
            </a:r>
            <a:br>
              <a:rPr lang="ru-RU" dirty="0" smtClean="0"/>
            </a:br>
            <a:r>
              <a:rPr lang="ru-RU" dirty="0" smtClean="0"/>
              <a:t>подготовка нормативной основы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210937"/>
            <a:ext cx="4825621" cy="4421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Рабочая группа  на уровне образовательной организации разрабатывает </a:t>
            </a:r>
            <a:r>
              <a:rPr lang="ru-RU" b="1" dirty="0">
                <a:solidFill>
                  <a:prstClr val="black"/>
                </a:solidFill>
              </a:rPr>
              <a:t>Положение </a:t>
            </a:r>
            <a:r>
              <a:rPr lang="ru-RU" dirty="0">
                <a:solidFill>
                  <a:prstClr val="black"/>
                </a:solidFill>
              </a:rPr>
              <a:t>о поведении очного (на базе образовательной организации) этапа Всероссийского конкурса сочинений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6334" y="2101755"/>
            <a:ext cx="4217159" cy="4075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prstClr val="black"/>
                </a:solidFill>
              </a:rPr>
              <a:t>Рабочая группа на </a:t>
            </a:r>
            <a:r>
              <a:rPr lang="ru-RU" dirty="0">
                <a:solidFill>
                  <a:prstClr val="black"/>
                </a:solidFill>
              </a:rPr>
              <a:t>уровне муниципального района (городского округа) разрабатывает </a:t>
            </a:r>
            <a:r>
              <a:rPr lang="ru-RU" b="1" dirty="0">
                <a:solidFill>
                  <a:prstClr val="black"/>
                </a:solidFill>
              </a:rPr>
              <a:t>Положение</a:t>
            </a:r>
            <a:r>
              <a:rPr lang="ru-RU" dirty="0">
                <a:solidFill>
                  <a:prstClr val="black"/>
                </a:solidFill>
              </a:rPr>
              <a:t> о поведении </a:t>
            </a:r>
            <a:r>
              <a:rPr lang="ru-RU" dirty="0" smtClean="0">
                <a:solidFill>
                  <a:prstClr val="black"/>
                </a:solidFill>
              </a:rPr>
              <a:t>заочного (муниципального) </a:t>
            </a:r>
            <a:r>
              <a:rPr lang="ru-RU" dirty="0">
                <a:solidFill>
                  <a:prstClr val="black"/>
                </a:solidFill>
              </a:rPr>
              <a:t>этапа Всероссийского конкурса сочинений</a:t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596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799" y="337831"/>
            <a:ext cx="10871416" cy="4400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http://www.apkpro.ru/vks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655" y="1090359"/>
            <a:ext cx="7533904" cy="57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6677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http://www.apkpro.ru/doc/pol_konkurs.pdf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2665" y="1825625"/>
            <a:ext cx="6106669" cy="4351338"/>
          </a:xfrm>
        </p:spPr>
      </p:pic>
    </p:spTree>
    <p:extLst>
      <p:ext uri="{BB962C8B-B14F-4D97-AF65-F5344CB8AC3E}">
        <p14:creationId xmlns:p14="http://schemas.microsoft.com/office/powerpoint/2010/main" xmlns="" val="3171862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Организация конкурса: </a:t>
            </a:r>
            <a:r>
              <a:rPr lang="ru-RU" dirty="0" smtClean="0"/>
              <a:t>создание жюри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Состав </a:t>
            </a:r>
            <a:r>
              <a:rPr lang="ru-RU" dirty="0"/>
              <a:t>жюри </a:t>
            </a:r>
            <a:r>
              <a:rPr lang="ru-RU" b="1" dirty="0" smtClean="0"/>
              <a:t>каждого </a:t>
            </a:r>
            <a:r>
              <a:rPr lang="ru-RU" b="1" dirty="0"/>
              <a:t>этапа Конкурса</a:t>
            </a:r>
            <a:r>
              <a:rPr lang="ru-RU" dirty="0"/>
              <a:t> формируется рабочей группой Конкурса соответствующего </a:t>
            </a:r>
            <a:r>
              <a:rPr lang="ru-RU" dirty="0" smtClean="0"/>
              <a:t>этапа</a:t>
            </a:r>
          </a:p>
          <a:p>
            <a:endParaRPr lang="ru-RU" dirty="0"/>
          </a:p>
          <a:p>
            <a:r>
              <a:rPr lang="ru-RU" dirty="0"/>
              <a:t>каждую работу оценивают не мене 3 членов жюри методом случайной выборки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жюри </a:t>
            </a:r>
            <a:r>
              <a:rPr lang="ru-RU" dirty="0"/>
              <a:t>имеет право на снятие с Конкурса работ, имеющих признаки плагиата;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Состав жюри Конкурса</a:t>
            </a:r>
            <a:r>
              <a:rPr lang="ru-RU" b="1" dirty="0"/>
              <a:t> </a:t>
            </a:r>
            <a:r>
              <a:rPr lang="ru-RU" dirty="0" smtClean="0"/>
              <a:t> </a:t>
            </a:r>
            <a:r>
              <a:rPr lang="ru-RU" dirty="0"/>
              <a:t>формируется </a:t>
            </a:r>
            <a:r>
              <a:rPr lang="ru-RU" dirty="0" smtClean="0"/>
              <a:t>из</a:t>
            </a:r>
          </a:p>
          <a:p>
            <a:r>
              <a:rPr lang="ru-RU" dirty="0" smtClean="0"/>
              <a:t>практикующих </a:t>
            </a:r>
            <a:r>
              <a:rPr lang="ru-RU" dirty="0"/>
              <a:t>учителей русского языка и литературы (50%); </a:t>
            </a:r>
          </a:p>
          <a:p>
            <a:r>
              <a:rPr lang="ru-RU" dirty="0"/>
              <a:t> представителей методических служб, системы повышения квалификации и педагогов высшей школы (30 %); </a:t>
            </a:r>
          </a:p>
          <a:p>
            <a:r>
              <a:rPr lang="ru-RU" dirty="0"/>
              <a:t> представителей общественных организаций, чья деятельность соответствует тематике Конкурса (20%)</a:t>
            </a:r>
          </a:p>
        </p:txBody>
      </p:sp>
    </p:spTree>
    <p:extLst>
      <p:ext uri="{BB962C8B-B14F-4D97-AF65-F5344CB8AC3E}">
        <p14:creationId xmlns:p14="http://schemas.microsoft.com/office/powerpoint/2010/main" xmlns="" val="129402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Конкурса на уровне образовательного учреждения (1 этап)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Каждый обучающийся, желающий принять участие в </a:t>
            </a:r>
            <a:r>
              <a:rPr lang="ru-RU" dirty="0" smtClean="0"/>
              <a:t>Конкурсе, заполняет и передает </a:t>
            </a:r>
            <a:r>
              <a:rPr lang="ru-RU" dirty="0"/>
              <a:t>в Рабочую группу школьного уровня регистрационную заявку. </a:t>
            </a:r>
            <a:endParaRPr lang="ru-RU" dirty="0" smtClean="0"/>
          </a:p>
          <a:p>
            <a:r>
              <a:rPr lang="ru-RU" dirty="0"/>
              <a:t>Каждый участник имеет право представить на Конкурс одну работу. Участники Конкурса выполняют работу самостоятельно на русском языке в прозе. </a:t>
            </a:r>
            <a:endParaRPr lang="ru-RU" dirty="0" smtClean="0"/>
          </a:p>
          <a:p>
            <a:r>
              <a:rPr lang="ru-RU" dirty="0" smtClean="0"/>
              <a:t>О тематических направлениях Конкурса и возможных жанровых формах сочинения информация ученикам  сообщается </a:t>
            </a:r>
            <a:r>
              <a:rPr lang="ru-RU" dirty="0" err="1" smtClean="0"/>
              <a:t>педварительно</a:t>
            </a:r>
            <a:r>
              <a:rPr lang="ru-RU" dirty="0" smtClean="0"/>
              <a:t>. Учащиеся имеют возможность подготовить цитатник.</a:t>
            </a:r>
          </a:p>
          <a:p>
            <a:r>
              <a:rPr lang="ru-RU" dirty="0" smtClean="0"/>
              <a:t>Образовательным учреждением определяется дата написания сочинения.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7900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261"/>
            <a:ext cx="10515600" cy="1325563"/>
          </a:xfrm>
        </p:spPr>
        <p:txBody>
          <a:bodyPr/>
          <a:lstStyle/>
          <a:p>
            <a:r>
              <a:rPr lang="ru-RU" dirty="0"/>
              <a:t>Проведение Конкурса на уровне образовательного учреждения (1 этап)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763" y="1719618"/>
            <a:ext cx="11339512" cy="47097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Перед началом работы для участников Конкурса проводится инструктаж по вопросам оформления конкурсных работ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Члены  </a:t>
            </a:r>
            <a:r>
              <a:rPr lang="ru-RU" dirty="0"/>
              <a:t>рабочей группы находятся в аудиториях и обеспечивают соблюдение </a:t>
            </a:r>
            <a:r>
              <a:rPr lang="ru-RU" dirty="0" smtClean="0"/>
              <a:t>правил </a:t>
            </a:r>
            <a:r>
              <a:rPr lang="ru-RU" dirty="0"/>
              <a:t>участия в </a:t>
            </a:r>
            <a:r>
              <a:rPr lang="ru-RU" dirty="0" smtClean="0"/>
              <a:t>Конкурсе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Время написания сочинения </a:t>
            </a:r>
          </a:p>
          <a:p>
            <a:r>
              <a:rPr lang="ru-RU" dirty="0" smtClean="0"/>
              <a:t>для </a:t>
            </a:r>
            <a:r>
              <a:rPr lang="ru-RU" dirty="0"/>
              <a:t>учащихся 4 – 5 классов: 2 астрономических часа (120 минут);  </a:t>
            </a:r>
            <a:endParaRPr lang="ru-RU" dirty="0" smtClean="0"/>
          </a:p>
          <a:p>
            <a:r>
              <a:rPr lang="ru-RU" dirty="0" smtClean="0"/>
              <a:t>для  </a:t>
            </a:r>
            <a:r>
              <a:rPr lang="ru-RU" dirty="0"/>
              <a:t>учащихся 6 – 7 классов: 3 астрономических часа (180 минут); 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учащихся 8 – 9 классов: 3 астрономических часа (180 минут);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учащихся 10 – 11 классов: 4 астрономических часа (240 минут). </a:t>
            </a:r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Работа выполняется на листах формата А4 синими чернилами.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6377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Проведение Конкурса на уровне образовательного учреждения (1 этап)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54200"/>
            <a:ext cx="10887075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 </a:t>
            </a:r>
            <a:r>
              <a:rPr lang="ru-RU" dirty="0"/>
              <a:t>окончании написания конкурсной работы участник сдает ее членам рабочей группы очного этапа Конкурса. Рабочая группа передает все конкурсные работы председателю жюри Конкурса школьного этапа.  </a:t>
            </a:r>
            <a:endParaRPr lang="ru-RU" dirty="0" smtClean="0"/>
          </a:p>
          <a:p>
            <a:r>
              <a:rPr lang="ru-RU" dirty="0"/>
              <a:t>Члены жюри </a:t>
            </a:r>
            <a:r>
              <a:rPr lang="ru-RU" dirty="0" smtClean="0"/>
              <a:t>проводят оценку </a:t>
            </a:r>
            <a:r>
              <a:rPr lang="ru-RU" dirty="0"/>
              <a:t>конкурсных работ по критериям, утвержденным Положением о Всероссийском конкурсе </a:t>
            </a:r>
            <a:r>
              <a:rPr lang="ru-RU" dirty="0" smtClean="0"/>
              <a:t>сочинений, передают оцененные работы членам рабочей группы.</a:t>
            </a:r>
          </a:p>
          <a:p>
            <a:r>
              <a:rPr lang="ru-RU" dirty="0"/>
              <a:t>Члены рабочей группы составляют рейтинговые списки участников Конкурса и </a:t>
            </a:r>
            <a:r>
              <a:rPr lang="ru-RU" dirty="0" smtClean="0"/>
              <a:t>выявляют </a:t>
            </a:r>
            <a:r>
              <a:rPr lang="ru-RU" dirty="0"/>
              <a:t>лучшие работы из расчета </a:t>
            </a:r>
            <a:r>
              <a:rPr lang="ru-RU" b="1" dirty="0"/>
              <a:t>25% от общего числа участников </a:t>
            </a:r>
            <a:r>
              <a:rPr lang="ru-RU" b="1" dirty="0" smtClean="0"/>
              <a:t>Конкурса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Поощрение победителей 1 этапа конкурса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224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649" y="296863"/>
            <a:ext cx="10916812" cy="9001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/>
              <a:t>Документы, регламентирующие проведение Всероссийского конкурса сочинений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247461" y="1593342"/>
            <a:ext cx="10560000" cy="4943936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  <a:defRPr/>
            </a:pPr>
            <a:r>
              <a:rPr lang="ru-RU" sz="2600" dirty="0" smtClean="0">
                <a:solidFill>
                  <a:prstClr val="black"/>
                </a:solidFill>
              </a:rPr>
              <a:t>План </a:t>
            </a:r>
            <a:r>
              <a:rPr lang="ru-RU" sz="2600" dirty="0">
                <a:solidFill>
                  <a:prstClr val="black"/>
                </a:solidFill>
              </a:rPr>
              <a:t>основных мероприятий по проведению в 2015 году в Российской Федерации Года литературы </a:t>
            </a:r>
          </a:p>
          <a:p>
            <a:pPr marL="514350" lvl="0" indent="-514350" algn="just">
              <a:buFont typeface="+mj-lt"/>
              <a:buAutoNum type="arabicPeriod"/>
              <a:defRPr/>
            </a:pPr>
            <a:r>
              <a:rPr lang="ru-RU" sz="2600" dirty="0" smtClean="0">
                <a:solidFill>
                  <a:prstClr val="black"/>
                </a:solidFill>
              </a:rPr>
              <a:t>Приказ </a:t>
            </a:r>
            <a:r>
              <a:rPr lang="ru-RU" sz="2600" dirty="0" err="1">
                <a:solidFill>
                  <a:prstClr val="black"/>
                </a:solidFill>
              </a:rPr>
              <a:t>Минобрнауки</a:t>
            </a:r>
            <a:r>
              <a:rPr lang="ru-RU" sz="2600" dirty="0">
                <a:solidFill>
                  <a:prstClr val="black"/>
                </a:solidFill>
              </a:rPr>
              <a:t> России №388 от 9.04.2015 "Об организации в Министерстве образования и науки Российской Федерации и Федеральном агентстве по делам молодежи работы по выполнению Плана основных мероприятий по проведению в 2015 году в Российской Федерации Года литературы, утвержденного Председателем Государственной Думы Федерального Собрания Российской Федерации, Председателем Организационного комитета по проведению в Российской Федерации Года литературы Нарышкиным С.Е. 29 октября 2014 г. №</a:t>
            </a:r>
            <a:r>
              <a:rPr lang="ru-RU" sz="2600" dirty="0" smtClean="0">
                <a:solidFill>
                  <a:prstClr val="black"/>
                </a:solidFill>
              </a:rPr>
              <a:t>1.1-0745»</a:t>
            </a:r>
          </a:p>
          <a:p>
            <a:pPr marL="514350" lvl="0" indent="-514350" algn="just">
              <a:buFont typeface="+mj-lt"/>
              <a:buAutoNum type="arabicPeriod"/>
              <a:defRPr/>
            </a:pPr>
            <a:r>
              <a:rPr lang="ru-RU" sz="2600" dirty="0" smtClean="0">
                <a:solidFill>
                  <a:prstClr val="black"/>
                </a:solidFill>
              </a:rPr>
              <a:t>Федеральная </a:t>
            </a:r>
            <a:r>
              <a:rPr lang="ru-RU" sz="2600" dirty="0">
                <a:solidFill>
                  <a:prstClr val="black"/>
                </a:solidFill>
              </a:rPr>
              <a:t>целевая программа «Русский язык» на 2011 – 2015 </a:t>
            </a:r>
            <a:r>
              <a:rPr lang="ru-RU" sz="2600" dirty="0" smtClean="0">
                <a:solidFill>
                  <a:prstClr val="black"/>
                </a:solidFill>
              </a:rPr>
              <a:t>г.</a:t>
            </a:r>
          </a:p>
          <a:p>
            <a:pPr marL="514350" lvl="0" indent="-514350" algn="just">
              <a:buFont typeface="+mj-lt"/>
              <a:buAutoNum type="arabicPeriod"/>
              <a:defRPr/>
            </a:pPr>
            <a:r>
              <a:rPr lang="ru-RU" sz="2600" b="1" dirty="0" smtClean="0">
                <a:solidFill>
                  <a:prstClr val="black"/>
                </a:solidFill>
              </a:rPr>
              <a:t>Положение о Всероссийском конкурсе сочинений от 5 мая 2015 г.</a:t>
            </a:r>
          </a:p>
          <a:p>
            <a:pPr marL="514350" lvl="0" indent="-514350" algn="just">
              <a:buFont typeface="+mj-lt"/>
              <a:buAutoNum type="arabicPeriod"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 marL="514350" lvl="0" indent="-514350" algn="just">
              <a:buFont typeface="+mj-lt"/>
              <a:buAutoNum type="arabicPeriod"/>
              <a:defRPr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38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0561" y="223867"/>
            <a:ext cx="1150143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На 2 этап Конкурса передается не более 4 работ из числа лучших от каждой образовательной организации </a:t>
            </a:r>
            <a:r>
              <a:rPr lang="ru-RU" sz="3200" b="1" dirty="0">
                <a:solidFill>
                  <a:srgbClr val="FF0000"/>
                </a:solidFill>
              </a:rPr>
              <a:t>(по одной работе от каждой возрастной </a:t>
            </a:r>
            <a:r>
              <a:rPr lang="ru-RU" sz="3200" b="1" dirty="0" smtClean="0">
                <a:solidFill>
                  <a:srgbClr val="FF0000"/>
                </a:solidFill>
              </a:rPr>
              <a:t>группы</a:t>
            </a:r>
            <a:r>
              <a:rPr lang="ru-RU" sz="3200" b="1" dirty="0">
                <a:solidFill>
                  <a:srgbClr val="FF0000"/>
                </a:solidFill>
              </a:rPr>
              <a:t>, которые представлены в образовательной организации</a:t>
            </a:r>
            <a:r>
              <a:rPr lang="ru-RU" sz="3200" b="1" dirty="0" smtClean="0">
                <a:solidFill>
                  <a:srgbClr val="FF0000"/>
                </a:solidFill>
              </a:rPr>
              <a:t>)</a:t>
            </a:r>
            <a:r>
              <a:rPr lang="ru-RU" sz="3200" b="1" dirty="0" smtClean="0"/>
              <a:t>, </a:t>
            </a:r>
            <a:r>
              <a:rPr lang="ru-RU" sz="3200" dirty="0"/>
              <a:t>занявших первые строчки рейтинговых списков 1 этапа Конкурса</a:t>
            </a:r>
            <a:r>
              <a:rPr lang="ru-RU" sz="3200" dirty="0" smtClean="0"/>
              <a:t>.</a:t>
            </a:r>
          </a:p>
          <a:p>
            <a:r>
              <a:rPr lang="ru-RU" sz="2800" dirty="0" smtClean="0"/>
              <a:t>  </a:t>
            </a:r>
            <a:endParaRPr lang="ru-RU" sz="2800" dirty="0"/>
          </a:p>
          <a:p>
            <a:r>
              <a:rPr lang="ru-RU" sz="2800" dirty="0" smtClean="0"/>
              <a:t> </a:t>
            </a:r>
            <a:endParaRPr lang="ru-RU" sz="2800" dirty="0"/>
          </a:p>
          <a:p>
            <a:r>
              <a:rPr lang="ru-RU" sz="3200" dirty="0"/>
              <a:t>Отобранные работы передаются председателем рабочей группы школьного этапа председателю рабочей группы муниципального этапа </a:t>
            </a:r>
            <a:r>
              <a:rPr lang="ru-RU" sz="3200" dirty="0" smtClean="0"/>
              <a:t>Конкурса  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до 25 сентября 2015 года включительно. 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988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287" y="2936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Проведение Конкурса на уровне </a:t>
            </a:r>
            <a:r>
              <a:rPr lang="ru-RU" dirty="0" smtClean="0"/>
              <a:t>муниципалитета, городского округа ( 2 этап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Председатель рабочей группы </a:t>
            </a:r>
            <a:r>
              <a:rPr lang="ru-RU" dirty="0"/>
              <a:t>передает работы участников </a:t>
            </a:r>
            <a:r>
              <a:rPr lang="ru-RU" dirty="0" smtClean="0"/>
              <a:t>председателю </a:t>
            </a:r>
            <a:r>
              <a:rPr lang="ru-RU" dirty="0"/>
              <a:t>жюри муниципального этапа Конкурса. </a:t>
            </a:r>
            <a:endParaRPr lang="ru-RU" dirty="0" smtClean="0"/>
          </a:p>
          <a:p>
            <a:r>
              <a:rPr lang="ru-RU" dirty="0" smtClean="0"/>
              <a:t>Члены </a:t>
            </a:r>
            <a:r>
              <a:rPr lang="ru-RU" dirty="0"/>
              <a:t>жюри в установленный срок проводят оценку конкурсных работ по критериям, утвержденным Положением о Всероссийском конкурсе сочинений.  </a:t>
            </a:r>
            <a:endParaRPr lang="ru-RU" dirty="0" smtClean="0"/>
          </a:p>
          <a:p>
            <a:r>
              <a:rPr lang="ru-RU" dirty="0"/>
              <a:t>Оцененные работы передаются председателю рабочей группы муниципального этапа Конкурса. Члены рабочей группы муниципального уровня составляют рейтинговые списки участников Конкурса и </a:t>
            </a:r>
            <a:r>
              <a:rPr lang="ru-RU" dirty="0" smtClean="0"/>
              <a:t>выявляют </a:t>
            </a:r>
            <a:r>
              <a:rPr lang="ru-RU" dirty="0"/>
              <a:t>лучшие работы</a:t>
            </a:r>
            <a:r>
              <a:rPr lang="ru-RU" b="1" dirty="0"/>
              <a:t> из расчета 20% от общего числа участников </a:t>
            </a:r>
            <a:r>
              <a:rPr lang="ru-RU" b="1" dirty="0" smtClean="0"/>
              <a:t>Конкурса</a:t>
            </a:r>
          </a:p>
          <a:p>
            <a:r>
              <a:rPr lang="ru-RU" dirty="0" smtClean="0"/>
              <a:t>Поощрение победителей 2 этапа конкурса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3705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Проведение Конкурса на уровне муниципалитета, городского округа ( 2 этап)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Председатель рабочей группы муниципального этапа передает председателю рабочей группы регионального этапа Конкурса (на 3 этап) </a:t>
            </a:r>
            <a:r>
              <a:rPr lang="ru-RU" b="1" dirty="0"/>
              <a:t>4 работы</a:t>
            </a:r>
            <a:r>
              <a:rPr lang="ru-RU" dirty="0"/>
              <a:t> </a:t>
            </a:r>
            <a:r>
              <a:rPr lang="ru-RU" b="1" dirty="0"/>
              <a:t>из числа лучших (по одной работе от каждой возрастной группы)</a:t>
            </a:r>
            <a:r>
              <a:rPr lang="ru-RU" dirty="0"/>
              <a:t>, занявшие первые строчки рейтинговых списков 2 этапа Конкурса. </a:t>
            </a:r>
            <a:endParaRPr lang="ru-RU" dirty="0" smtClean="0"/>
          </a:p>
          <a:p>
            <a:r>
              <a:rPr lang="ru-RU" dirty="0"/>
              <a:t>На региональный этап </a:t>
            </a:r>
            <a:r>
              <a:rPr lang="ru-RU" dirty="0" smtClean="0"/>
              <a:t> желательно представить </a:t>
            </a:r>
            <a:r>
              <a:rPr lang="ru-RU" dirty="0"/>
              <a:t>сканированные электронные копии </a:t>
            </a:r>
            <a:r>
              <a:rPr lang="ru-RU" dirty="0" smtClean="0"/>
              <a:t>работ в </a:t>
            </a:r>
            <a:r>
              <a:rPr lang="ru-RU" dirty="0"/>
              <a:t>формате PDF, тип изображения ЧБ, разрешение 600 </a:t>
            </a:r>
            <a:r>
              <a:rPr lang="ru-RU" dirty="0" err="1"/>
              <a:t>dpi</a:t>
            </a:r>
            <a:r>
              <a:rPr lang="ru-RU" dirty="0"/>
              <a:t>,  объемом не более 3 МБ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sz="3200" dirty="0" smtClean="0">
                <a:solidFill>
                  <a:prstClr val="black"/>
                </a:solidFill>
              </a:rPr>
              <a:t>Работы должны быть переданы </a:t>
            </a:r>
            <a:r>
              <a:rPr lang="ru-RU" sz="3200" b="1" dirty="0">
                <a:solidFill>
                  <a:srgbClr val="FF0000"/>
                </a:solidFill>
              </a:rPr>
              <a:t>до 5 октября 2015 года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205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Проведение Конкурса на уровне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региона ( 3 </a:t>
            </a:r>
            <a:r>
              <a:rPr lang="ru-RU" dirty="0"/>
              <a:t>этап)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Председатель </a:t>
            </a:r>
            <a:r>
              <a:rPr lang="ru-RU" dirty="0" smtClean="0"/>
              <a:t>региональной рабочей </a:t>
            </a:r>
            <a:r>
              <a:rPr lang="ru-RU" dirty="0"/>
              <a:t>группы передает работы </a:t>
            </a:r>
            <a:r>
              <a:rPr lang="ru-RU" dirty="0" smtClean="0"/>
              <a:t>участников председателю </a:t>
            </a:r>
            <a:r>
              <a:rPr lang="ru-RU" dirty="0"/>
              <a:t>жюри регионального этапа Конкурса.  </a:t>
            </a:r>
          </a:p>
          <a:p>
            <a:r>
              <a:rPr lang="ru-RU" dirty="0" smtClean="0"/>
              <a:t>Члены </a:t>
            </a:r>
            <a:r>
              <a:rPr lang="ru-RU" dirty="0"/>
              <a:t>жюри в установленный срок проводят оценку конкурсных работ по критериям, утвержденным Положением о Всероссийском конкурсе сочинений. </a:t>
            </a:r>
            <a:endParaRPr lang="ru-RU" dirty="0" smtClean="0"/>
          </a:p>
          <a:p>
            <a:r>
              <a:rPr lang="ru-RU" dirty="0"/>
              <a:t>Члены рабочей группы составляют рейтинговые списки участников Конкурса и </a:t>
            </a:r>
            <a:r>
              <a:rPr lang="ru-RU" dirty="0" smtClean="0"/>
              <a:t>выявляют </a:t>
            </a:r>
            <a:r>
              <a:rPr lang="ru-RU" dirty="0"/>
              <a:t>лучшие работы из расчета 20% от общего числа участников </a:t>
            </a:r>
            <a:r>
              <a:rPr lang="ru-RU" dirty="0" smtClean="0"/>
              <a:t>Конкурса. Победители награждаются дипломами.</a:t>
            </a:r>
          </a:p>
          <a:p>
            <a:r>
              <a:rPr lang="ru-RU" dirty="0" smtClean="0"/>
              <a:t>4 лучших работы</a:t>
            </a:r>
            <a:r>
              <a:rPr lang="ru-RU" dirty="0"/>
              <a:t>, занявшие первые строчки рейтинговых списков 3 этапа </a:t>
            </a:r>
            <a:r>
              <a:rPr lang="ru-RU" dirty="0" smtClean="0"/>
              <a:t>Конкурса по возрастным группам , передаются на федеральный уровень.</a:t>
            </a:r>
          </a:p>
          <a:p>
            <a:r>
              <a:rPr lang="ru-RU" dirty="0"/>
              <a:t>Подведение итогов </a:t>
            </a:r>
            <a:r>
              <a:rPr lang="ru-RU" dirty="0" smtClean="0"/>
              <a:t>федерального этапа конкурса и  </a:t>
            </a:r>
            <a:r>
              <a:rPr lang="ru-RU" dirty="0"/>
              <a:t>награждение 100 победителей до 31 октября  </a:t>
            </a:r>
          </a:p>
        </p:txBody>
      </p:sp>
    </p:spTree>
    <p:extLst>
      <p:ext uri="{BB962C8B-B14F-4D97-AF65-F5344CB8AC3E}">
        <p14:creationId xmlns:p14="http://schemas.microsoft.com/office/powerpoint/2010/main" xmlns="" val="8739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799" y="337831"/>
            <a:ext cx="10871416" cy="4400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http://www.apkpro.ru/vks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655" y="1090359"/>
            <a:ext cx="7533904" cy="57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90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65125"/>
            <a:ext cx="10882745" cy="6225680"/>
          </a:xfrm>
        </p:spPr>
      </p:pic>
    </p:spTree>
    <p:extLst>
      <p:ext uri="{BB962C8B-B14F-4D97-AF65-F5344CB8AC3E}">
        <p14:creationId xmlns:p14="http://schemas.microsoft.com/office/powerpoint/2010/main" xmlns="" val="427460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6537" y="0"/>
            <a:ext cx="9635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753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911" y="160409"/>
            <a:ext cx="10515600" cy="1325563"/>
          </a:xfrm>
        </p:spPr>
        <p:txBody>
          <a:bodyPr/>
          <a:lstStyle/>
          <a:p>
            <a:r>
              <a:rPr lang="ru-RU" dirty="0" smtClean="0"/>
              <a:t>Общие положения Всероссийского конкурса сочинений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11" y="1485972"/>
            <a:ext cx="11273050" cy="5174135"/>
          </a:xfrm>
        </p:spPr>
        <p:txBody>
          <a:bodyPr>
            <a:noAutofit/>
          </a:bodyPr>
          <a:lstStyle/>
          <a:p>
            <a:r>
              <a:rPr lang="ru-RU" dirty="0"/>
              <a:t>Участниками Конкурса являются обучающиеся государственных,</a:t>
            </a:r>
            <a:br>
              <a:rPr lang="ru-RU" dirty="0"/>
            </a:br>
            <a:r>
              <a:rPr lang="ru-RU" dirty="0"/>
              <a:t>муниципальных и частных общеобразовательных организаций, </a:t>
            </a:r>
            <a:r>
              <a:rPr lang="ru-RU" dirty="0" smtClean="0"/>
              <a:t>обучающиеся организаций </a:t>
            </a:r>
            <a:r>
              <a:rPr lang="ru-RU" dirty="0"/>
              <a:t>среднего профессионального образования, реализующих </a:t>
            </a:r>
            <a:r>
              <a:rPr lang="ru-RU" dirty="0" smtClean="0"/>
              <a:t>программы общего </a:t>
            </a:r>
            <a:r>
              <a:rPr lang="ru-RU" dirty="0"/>
              <a:t>образования Российской Федерации, в том числе дети-инвалиды </a:t>
            </a:r>
            <a:r>
              <a:rPr lang="ru-RU" dirty="0" smtClean="0"/>
              <a:t>и обучающиеся </a:t>
            </a:r>
            <a:r>
              <a:rPr lang="ru-RU" dirty="0"/>
              <a:t>с ограниченными возможностями </a:t>
            </a:r>
            <a:r>
              <a:rPr lang="ru-RU" dirty="0" smtClean="0"/>
              <a:t>здоровья</a:t>
            </a:r>
          </a:p>
          <a:p>
            <a:r>
              <a:rPr lang="ru-RU" dirty="0" smtClean="0"/>
              <a:t>В Конкурсе выделяют 4 возрастные группы</a:t>
            </a:r>
          </a:p>
          <a:p>
            <a:pPr marL="914400" lvl="2" indent="0">
              <a:buNone/>
            </a:pPr>
            <a:r>
              <a:rPr lang="ru-RU" sz="2800" dirty="0" smtClean="0"/>
              <a:t>1 возрастная </a:t>
            </a:r>
            <a:r>
              <a:rPr lang="ru-RU" sz="2800" dirty="0"/>
              <a:t>группа - обучающиеся 4-5 классов;</a:t>
            </a:r>
          </a:p>
          <a:p>
            <a:pPr marL="914400" lvl="2" indent="0">
              <a:buNone/>
            </a:pPr>
            <a:r>
              <a:rPr lang="ru-RU" sz="2800" dirty="0" smtClean="0"/>
              <a:t>2 возрастная </a:t>
            </a:r>
            <a:r>
              <a:rPr lang="ru-RU" sz="2800" dirty="0"/>
              <a:t>группа - обучающиеся 6-7 классов;</a:t>
            </a:r>
          </a:p>
          <a:p>
            <a:pPr marL="914400" lvl="2" indent="0">
              <a:buNone/>
            </a:pPr>
            <a:r>
              <a:rPr lang="ru-RU" sz="2800" dirty="0" smtClean="0"/>
              <a:t>3 возрастная </a:t>
            </a:r>
            <a:r>
              <a:rPr lang="ru-RU" sz="2800" dirty="0"/>
              <a:t>группа - обучающиеся 8-9 классов;</a:t>
            </a:r>
          </a:p>
          <a:p>
            <a:pPr marL="914400" lvl="2" indent="0">
              <a:buNone/>
            </a:pPr>
            <a:r>
              <a:rPr lang="ru-RU" sz="2800" dirty="0" smtClean="0"/>
              <a:t>4 возрастная </a:t>
            </a:r>
            <a:r>
              <a:rPr lang="ru-RU" sz="2800" dirty="0"/>
              <a:t>группа - обучающиеся 10 —11 классов и </a:t>
            </a:r>
            <a:r>
              <a:rPr lang="ru-RU" sz="2800" dirty="0" smtClean="0"/>
              <a:t>СПО</a:t>
            </a:r>
            <a:endParaRPr lang="ru-RU" sz="2800" dirty="0"/>
          </a:p>
          <a:p>
            <a:r>
              <a:rPr lang="ru-RU" dirty="0" smtClean="0"/>
              <a:t>Участие детей в </a:t>
            </a:r>
            <a:r>
              <a:rPr lang="ru-RU" dirty="0"/>
              <a:t>Конкурсе </a:t>
            </a:r>
            <a:r>
              <a:rPr lang="ru-RU" b="1" dirty="0"/>
              <a:t>добровольное</a:t>
            </a:r>
          </a:p>
        </p:txBody>
      </p:sp>
    </p:spTree>
    <p:extLst>
      <p:ext uri="{BB962C8B-B14F-4D97-AF65-F5344CB8AC3E}">
        <p14:creationId xmlns:p14="http://schemas.microsoft.com/office/powerpoint/2010/main" xmlns="" val="1327232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Уточнены требования к конкурсным работам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Общие тематические направления конкурса</a:t>
            </a:r>
          </a:p>
          <a:p>
            <a:r>
              <a:rPr lang="ru-RU" dirty="0" smtClean="0"/>
              <a:t>биография </a:t>
            </a:r>
            <a:r>
              <a:rPr lang="ru-RU" dirty="0"/>
              <a:t>и творчество российских поэтов и писателей, чьи юбилейные даты отмечаются в 2015 году;</a:t>
            </a:r>
          </a:p>
          <a:p>
            <a:r>
              <a:rPr lang="ru-RU" dirty="0"/>
              <a:t>литературные произведения - юбиляры 2015 года; </a:t>
            </a:r>
          </a:p>
          <a:p>
            <a:r>
              <a:rPr lang="ru-RU" dirty="0"/>
              <a:t>70-летие Победы в Великой Отечественной войне;</a:t>
            </a:r>
          </a:p>
          <a:p>
            <a:r>
              <a:rPr lang="ru-RU" b="1" dirty="0"/>
              <a:t>история российского предпринимательства в культурно-историческом контексте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Тематические направления </a:t>
            </a:r>
            <a:r>
              <a:rPr lang="ru-RU" b="1" dirty="0" smtClean="0"/>
              <a:t>(не более 7) </a:t>
            </a:r>
            <a:r>
              <a:rPr lang="ru-RU" dirty="0" smtClean="0"/>
              <a:t>будут названы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</a:t>
            </a:r>
            <a:r>
              <a:rPr lang="ru-RU" b="1" dirty="0" smtClean="0"/>
              <a:t>до 1 сентября 2015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63343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Уточнены требования к конкурсным работам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69743"/>
            <a:ext cx="10515600" cy="4653886"/>
          </a:xfrm>
        </p:spPr>
        <p:txBody>
          <a:bodyPr/>
          <a:lstStyle/>
          <a:p>
            <a:pPr lvl="0"/>
            <a:r>
              <a:rPr lang="ru-RU" sz="3600" dirty="0"/>
              <a:t>Тему конкурсной работы участник Конкурса </a:t>
            </a:r>
            <a:r>
              <a:rPr lang="ru-RU" sz="3600" b="1" dirty="0"/>
              <a:t>формулирует самостоятельно</a:t>
            </a:r>
            <a:r>
              <a:rPr lang="ru-RU" sz="3600" dirty="0"/>
              <a:t> в рамках выбранного им тематического направления.</a:t>
            </a:r>
          </a:p>
          <a:p>
            <a:pPr lvl="0"/>
            <a:r>
              <a:rPr lang="ru-RU" sz="3600" dirty="0"/>
              <a:t>Жанры конкурсных работ: рассказ, сказка, письмо, заочная экскурсия, очерк, слово, эссе.</a:t>
            </a:r>
          </a:p>
          <a:p>
            <a:pPr lvl="0"/>
            <a:r>
              <a:rPr lang="ru-RU" sz="3600" dirty="0"/>
              <a:t>Выбор жанра конкурсной работы участник Конкурса </a:t>
            </a:r>
            <a:r>
              <a:rPr lang="ru-RU" sz="3600" b="1" dirty="0"/>
              <a:t>осуществляет самостоятельно</a:t>
            </a:r>
            <a:r>
              <a:rPr lang="ru-RU" sz="3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5784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370" y="213365"/>
            <a:ext cx="10515600" cy="1325563"/>
          </a:xfrm>
        </p:spPr>
        <p:txBody>
          <a:bodyPr/>
          <a:lstStyle/>
          <a:p>
            <a:r>
              <a:rPr lang="ru-RU" dirty="0" smtClean="0"/>
              <a:t>Уточнены сроки проведения Всероссийского конкурса сочинений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370" y="2088106"/>
            <a:ext cx="11049000" cy="4544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1 этап – очный на </a:t>
            </a:r>
            <a:r>
              <a:rPr lang="ru-RU" sz="3200" dirty="0"/>
              <a:t>базе </a:t>
            </a:r>
            <a:r>
              <a:rPr lang="ru-RU" sz="3200" dirty="0" smtClean="0"/>
              <a:t>образовательной организации – </a:t>
            </a:r>
          </a:p>
          <a:p>
            <a:pPr marL="0" indent="0"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                                          до </a:t>
            </a:r>
            <a:r>
              <a:rPr lang="ru-RU" sz="3200" b="1" dirty="0"/>
              <a:t>25 сентября 2015 года;</a:t>
            </a:r>
          </a:p>
          <a:p>
            <a:pPr marL="0" indent="0">
              <a:buNone/>
            </a:pPr>
            <a:r>
              <a:rPr lang="ru-RU" sz="3200" dirty="0" smtClean="0"/>
              <a:t>2 этап </a:t>
            </a:r>
            <a:r>
              <a:rPr lang="ru-RU" sz="3200" dirty="0"/>
              <a:t>- заочный </a:t>
            </a:r>
            <a:r>
              <a:rPr lang="ru-RU" sz="3200" dirty="0" smtClean="0"/>
              <a:t>муниципальный – </a:t>
            </a:r>
          </a:p>
          <a:p>
            <a:pPr marL="0" indent="0"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                                          до </a:t>
            </a:r>
            <a:r>
              <a:rPr lang="ru-RU" sz="3200" b="1" dirty="0"/>
              <a:t>5 октября 2015 года</a:t>
            </a:r>
            <a:r>
              <a:rPr lang="ru-RU" sz="3200" dirty="0"/>
              <a:t>;</a:t>
            </a:r>
          </a:p>
          <a:p>
            <a:pPr marL="0" indent="0">
              <a:buNone/>
            </a:pPr>
            <a:r>
              <a:rPr lang="ru-RU" sz="3200" dirty="0" smtClean="0"/>
              <a:t>3 этап </a:t>
            </a:r>
            <a:r>
              <a:rPr lang="ru-RU" sz="3200" dirty="0"/>
              <a:t>- заочный </a:t>
            </a:r>
            <a:r>
              <a:rPr lang="ru-RU" sz="3200" dirty="0" smtClean="0"/>
              <a:t>региональный – </a:t>
            </a:r>
          </a:p>
          <a:p>
            <a:pPr marL="0" indent="0"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                                          до </a:t>
            </a:r>
            <a:r>
              <a:rPr lang="ru-RU" sz="3200" b="1" dirty="0"/>
              <a:t>15 октября 2015 года</a:t>
            </a:r>
            <a:r>
              <a:rPr lang="ru-RU" sz="3200" dirty="0"/>
              <a:t>;</a:t>
            </a:r>
          </a:p>
          <a:p>
            <a:pPr marL="0" indent="0">
              <a:buNone/>
            </a:pPr>
            <a:r>
              <a:rPr lang="ru-RU" sz="3200" dirty="0" smtClean="0"/>
              <a:t>4 этап </a:t>
            </a:r>
            <a:r>
              <a:rPr lang="ru-RU" sz="3200" dirty="0"/>
              <a:t>- заочный </a:t>
            </a:r>
            <a:r>
              <a:rPr lang="ru-RU" sz="3200" dirty="0" smtClean="0"/>
              <a:t>федеральный – </a:t>
            </a:r>
          </a:p>
          <a:p>
            <a:pPr marL="0" indent="0"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                                          до </a:t>
            </a:r>
            <a:r>
              <a:rPr lang="ru-RU" sz="3200" b="1" dirty="0"/>
              <a:t>31 октября 2015 года</a:t>
            </a:r>
            <a:r>
              <a:rPr lang="ru-RU" sz="3200" dirty="0"/>
              <a:t>.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6091598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1123</Words>
  <Application>Microsoft Office PowerPoint</Application>
  <PresentationFormat>Произвольный</PresentationFormat>
  <Paragraphs>114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 подготовке и проведении Всероссийского конкурса сочинений </vt:lpstr>
      <vt:lpstr>Документы, регламентирующие проведение Всероссийского конкурса сочинений</vt:lpstr>
      <vt:lpstr>http://www.apkpro.ru/vks</vt:lpstr>
      <vt:lpstr>Слайд 4</vt:lpstr>
      <vt:lpstr>Слайд 5</vt:lpstr>
      <vt:lpstr>Общие положения Всероссийского конкурса сочинений</vt:lpstr>
      <vt:lpstr>Уточнены требования к конкурсным работам </vt:lpstr>
      <vt:lpstr>Уточнены требования к конкурсным работам </vt:lpstr>
      <vt:lpstr>Уточнены сроки проведения Всероссийского конкурса сочинений</vt:lpstr>
      <vt:lpstr>Организация конкурса</vt:lpstr>
      <vt:lpstr>Организация конкурса</vt:lpstr>
      <vt:lpstr>Организация конкурса: создание рабочих групп</vt:lpstr>
      <vt:lpstr>Организация конкурса:  подготовка нормативной основы</vt:lpstr>
      <vt:lpstr>http://www.apkpro.ru/vks</vt:lpstr>
      <vt:lpstr>http://www.apkpro.ru/doc/pol_konkurs.pdf</vt:lpstr>
      <vt:lpstr>Организация конкурса: создание жюри</vt:lpstr>
      <vt:lpstr>Проведение Конкурса на уровне образовательного учреждения (1 этап)</vt:lpstr>
      <vt:lpstr>Проведение Конкурса на уровне образовательного учреждения (1 этап)</vt:lpstr>
      <vt:lpstr>Проведение Конкурса на уровне образовательного учреждения (1 этап)</vt:lpstr>
      <vt:lpstr>Слайд 20</vt:lpstr>
      <vt:lpstr>Проведение Конкурса на уровне муниципалитета, городского округа ( 2 этап)</vt:lpstr>
      <vt:lpstr>Проведение Конкурса на уровне муниципалитета, городского округа ( 2 этап)</vt:lpstr>
      <vt:lpstr>Проведение Конкурса на уровне  региона ( 3 этап)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2015-06-23T12:15:32Z</dcterms:created>
  <dcterms:modified xsi:type="dcterms:W3CDTF">2015-06-25T12:48:35Z</dcterms:modified>
</cp:coreProperties>
</file>